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notesMasterIdLst>
    <p:notesMasterId r:id="rId28"/>
  </p:notesMasterIdLst>
  <p:sldIdLst>
    <p:sldId id="293" r:id="rId2"/>
    <p:sldId id="277" r:id="rId3"/>
    <p:sldId id="292" r:id="rId4"/>
    <p:sldId id="296" r:id="rId5"/>
    <p:sldId id="295" r:id="rId6"/>
    <p:sldId id="299" r:id="rId7"/>
    <p:sldId id="297" r:id="rId8"/>
    <p:sldId id="304" r:id="rId9"/>
    <p:sldId id="306" r:id="rId10"/>
    <p:sldId id="312" r:id="rId11"/>
    <p:sldId id="313" r:id="rId12"/>
    <p:sldId id="305" r:id="rId13"/>
    <p:sldId id="314" r:id="rId14"/>
    <p:sldId id="308" r:id="rId15"/>
    <p:sldId id="320" r:id="rId16"/>
    <p:sldId id="315" r:id="rId17"/>
    <p:sldId id="309" r:id="rId18"/>
    <p:sldId id="316" r:id="rId19"/>
    <p:sldId id="310" r:id="rId20"/>
    <p:sldId id="317" r:id="rId21"/>
    <p:sldId id="311" r:id="rId22"/>
    <p:sldId id="318" r:id="rId23"/>
    <p:sldId id="319" r:id="rId24"/>
    <p:sldId id="300" r:id="rId25"/>
    <p:sldId id="302" r:id="rId26"/>
    <p:sldId id="303" r:id="rId27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2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805C5-3139-4509-9629-D92F003DA57A}" type="doc">
      <dgm:prSet loTypeId="urn:microsoft.com/office/officeart/2005/8/layout/gear1" loCatId="process" qsTypeId="urn:microsoft.com/office/officeart/2005/8/quickstyle/simple1" qsCatId="simple" csTypeId="urn:microsoft.com/office/officeart/2005/8/colors/colorful1" csCatId="colorful" phldr="1"/>
      <dgm:spPr/>
    </dgm:pt>
    <dgm:pt modelId="{BDEBCE38-8740-4E0D-ABFD-1E9F6ECF2EE2}">
      <dgm:prSet phldrT="[Testo]"/>
      <dgm:spPr/>
      <dgm:t>
        <a:bodyPr/>
        <a:lstStyle/>
        <a:p>
          <a:r>
            <a:rPr lang="it-IT" dirty="0" smtClean="0"/>
            <a:t>PTOF</a:t>
          </a:r>
          <a:endParaRPr lang="it-IT" dirty="0"/>
        </a:p>
      </dgm:t>
    </dgm:pt>
    <dgm:pt modelId="{16A3E84B-1013-40CB-9A98-A2C358D3231B}" type="parTrans" cxnId="{71BA0C72-0917-4D63-94E1-B80DC11FBA4C}">
      <dgm:prSet/>
      <dgm:spPr/>
      <dgm:t>
        <a:bodyPr/>
        <a:lstStyle/>
        <a:p>
          <a:endParaRPr lang="it-IT"/>
        </a:p>
      </dgm:t>
    </dgm:pt>
    <dgm:pt modelId="{C916B748-4C80-432D-9B5E-B14DE1B9D6FA}" type="sibTrans" cxnId="{71BA0C72-0917-4D63-94E1-B80DC11FBA4C}">
      <dgm:prSet/>
      <dgm:spPr/>
      <dgm:t>
        <a:bodyPr/>
        <a:lstStyle/>
        <a:p>
          <a:endParaRPr lang="it-IT"/>
        </a:p>
      </dgm:t>
    </dgm:pt>
    <dgm:pt modelId="{5C1DF60B-CB83-4965-BDD8-F333A4A3E813}">
      <dgm:prSet phldrT="[Testo]"/>
      <dgm:spPr/>
      <dgm:t>
        <a:bodyPr/>
        <a:lstStyle/>
        <a:p>
          <a:r>
            <a:rPr lang="it-IT" dirty="0" smtClean="0"/>
            <a:t>PDM</a:t>
          </a:r>
          <a:endParaRPr lang="it-IT" dirty="0"/>
        </a:p>
      </dgm:t>
    </dgm:pt>
    <dgm:pt modelId="{C8D94754-FE1A-4C35-8BC9-5E31BE3D5845}" type="parTrans" cxnId="{ABAA8118-F484-436D-A846-10DBFA3E423B}">
      <dgm:prSet/>
      <dgm:spPr/>
      <dgm:t>
        <a:bodyPr/>
        <a:lstStyle/>
        <a:p>
          <a:endParaRPr lang="it-IT"/>
        </a:p>
      </dgm:t>
    </dgm:pt>
    <dgm:pt modelId="{BD690264-178D-4402-AD15-180648B309CB}" type="sibTrans" cxnId="{ABAA8118-F484-436D-A846-10DBFA3E423B}">
      <dgm:prSet/>
      <dgm:spPr/>
      <dgm:t>
        <a:bodyPr/>
        <a:lstStyle/>
        <a:p>
          <a:endParaRPr lang="it-IT"/>
        </a:p>
      </dgm:t>
    </dgm:pt>
    <dgm:pt modelId="{6E3F0D87-4477-4267-9905-A6C5ED4033A4}">
      <dgm:prSet phldrT="[Testo]" custT="1"/>
      <dgm:spPr/>
      <dgm:t>
        <a:bodyPr/>
        <a:lstStyle/>
        <a:p>
          <a:r>
            <a:rPr lang="it-IT" sz="2400" dirty="0" smtClean="0">
              <a:latin typeface="Times New Roman" pitchFamily="18" charset="0"/>
              <a:cs typeface="Times New Roman" pitchFamily="18" charset="0"/>
            </a:rPr>
            <a:t>RAV</a:t>
          </a:r>
          <a:endParaRPr lang="it-IT" sz="2400" dirty="0">
            <a:latin typeface="Times New Roman" pitchFamily="18" charset="0"/>
            <a:cs typeface="Times New Roman" pitchFamily="18" charset="0"/>
          </a:endParaRPr>
        </a:p>
      </dgm:t>
    </dgm:pt>
    <dgm:pt modelId="{06F22195-6591-45BD-9B3E-B05DFF8C72C9}" type="sibTrans" cxnId="{9E2AC8B4-DE44-4108-9565-ED0D66B3C70B}">
      <dgm:prSet/>
      <dgm:spPr/>
      <dgm:t>
        <a:bodyPr/>
        <a:lstStyle/>
        <a:p>
          <a:endParaRPr lang="it-IT"/>
        </a:p>
      </dgm:t>
    </dgm:pt>
    <dgm:pt modelId="{BFDA4B0B-F8D6-4DC2-BE2E-2D529E431095}" type="parTrans" cxnId="{9E2AC8B4-DE44-4108-9565-ED0D66B3C70B}">
      <dgm:prSet/>
      <dgm:spPr/>
      <dgm:t>
        <a:bodyPr/>
        <a:lstStyle/>
        <a:p>
          <a:endParaRPr lang="it-IT"/>
        </a:p>
      </dgm:t>
    </dgm:pt>
    <dgm:pt modelId="{7A7DD944-1E8A-4CD7-A3A8-234D30222164}">
      <dgm:prSet phldrT="[Testo]" custT="1"/>
      <dgm:spPr/>
      <dgm:t>
        <a:bodyPr/>
        <a:lstStyle/>
        <a:p>
          <a:endParaRPr lang="it-IT" sz="1200" dirty="0">
            <a:latin typeface="Times New Roman" pitchFamily="18" charset="0"/>
            <a:cs typeface="Times New Roman" pitchFamily="18" charset="0"/>
          </a:endParaRPr>
        </a:p>
      </dgm:t>
    </dgm:pt>
    <dgm:pt modelId="{F00F6182-2606-41B9-82DE-4FCB74EABA7B}" type="parTrans" cxnId="{820FCD3E-636D-4B1A-8438-16FE6FBAED47}">
      <dgm:prSet/>
      <dgm:spPr/>
      <dgm:t>
        <a:bodyPr/>
        <a:lstStyle/>
        <a:p>
          <a:endParaRPr lang="it-IT"/>
        </a:p>
      </dgm:t>
    </dgm:pt>
    <dgm:pt modelId="{99E04FFF-9B51-4995-BBDB-CCCA8C63C206}" type="sibTrans" cxnId="{820FCD3E-636D-4B1A-8438-16FE6FBAED47}">
      <dgm:prSet/>
      <dgm:spPr/>
      <dgm:t>
        <a:bodyPr/>
        <a:lstStyle/>
        <a:p>
          <a:endParaRPr lang="it-IT"/>
        </a:p>
      </dgm:t>
    </dgm:pt>
    <dgm:pt modelId="{1FBC3C86-53B6-445A-91DB-857991216F8C}" type="pres">
      <dgm:prSet presAssocID="{B14805C5-3139-4509-9629-D92F003DA57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47BAB6A-3130-4C7F-82A1-0E792C409E7C}" type="pres">
      <dgm:prSet presAssocID="{BDEBCE38-8740-4E0D-ABFD-1E9F6ECF2EE2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CB0CEC2-FF34-4FA3-80D2-85D69B1530E6}" type="pres">
      <dgm:prSet presAssocID="{BDEBCE38-8740-4E0D-ABFD-1E9F6ECF2EE2}" presName="gear1srcNode" presStyleLbl="node1" presStyleIdx="0" presStyleCnt="3"/>
      <dgm:spPr/>
      <dgm:t>
        <a:bodyPr/>
        <a:lstStyle/>
        <a:p>
          <a:endParaRPr lang="it-IT"/>
        </a:p>
      </dgm:t>
    </dgm:pt>
    <dgm:pt modelId="{D355DC56-7956-4C7E-B9AA-11E40EFEC1DA}" type="pres">
      <dgm:prSet presAssocID="{BDEBCE38-8740-4E0D-ABFD-1E9F6ECF2EE2}" presName="gear1dstNode" presStyleLbl="node1" presStyleIdx="0" presStyleCnt="3"/>
      <dgm:spPr/>
      <dgm:t>
        <a:bodyPr/>
        <a:lstStyle/>
        <a:p>
          <a:endParaRPr lang="it-IT"/>
        </a:p>
      </dgm:t>
    </dgm:pt>
    <dgm:pt modelId="{41798F0C-F242-48FA-B56A-5D77296D498E}" type="pres">
      <dgm:prSet presAssocID="{5C1DF60B-CB83-4965-BDD8-F333A4A3E813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B8B4B1E-F997-48A9-9D67-A80C7D67CA9C}" type="pres">
      <dgm:prSet presAssocID="{5C1DF60B-CB83-4965-BDD8-F333A4A3E813}" presName="gear2srcNode" presStyleLbl="node1" presStyleIdx="1" presStyleCnt="3"/>
      <dgm:spPr/>
      <dgm:t>
        <a:bodyPr/>
        <a:lstStyle/>
        <a:p>
          <a:endParaRPr lang="it-IT"/>
        </a:p>
      </dgm:t>
    </dgm:pt>
    <dgm:pt modelId="{56F1B646-746E-4E1F-9A53-F8033F0C7042}" type="pres">
      <dgm:prSet presAssocID="{5C1DF60B-CB83-4965-BDD8-F333A4A3E813}" presName="gear2dstNode" presStyleLbl="node1" presStyleIdx="1" presStyleCnt="3"/>
      <dgm:spPr/>
      <dgm:t>
        <a:bodyPr/>
        <a:lstStyle/>
        <a:p>
          <a:endParaRPr lang="it-IT"/>
        </a:p>
      </dgm:t>
    </dgm:pt>
    <dgm:pt modelId="{CAE6BA3B-4E9E-4021-A091-F3239D19B114}" type="pres">
      <dgm:prSet presAssocID="{6E3F0D87-4477-4267-9905-A6C5ED4033A4}" presName="gear3" presStyleLbl="node1" presStyleIdx="2" presStyleCnt="3" custScaleX="99707" custScaleY="94901"/>
      <dgm:spPr/>
      <dgm:t>
        <a:bodyPr/>
        <a:lstStyle/>
        <a:p>
          <a:endParaRPr lang="it-IT"/>
        </a:p>
      </dgm:t>
    </dgm:pt>
    <dgm:pt modelId="{F480A8B7-3E1E-4AAB-901E-B0719A69E0A5}" type="pres">
      <dgm:prSet presAssocID="{6E3F0D87-4477-4267-9905-A6C5ED4033A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B9F7F8C-8F5B-41A4-B7DA-48973FDE9AB2}" type="pres">
      <dgm:prSet presAssocID="{6E3F0D87-4477-4267-9905-A6C5ED4033A4}" presName="gear3srcNode" presStyleLbl="node1" presStyleIdx="2" presStyleCnt="3"/>
      <dgm:spPr/>
      <dgm:t>
        <a:bodyPr/>
        <a:lstStyle/>
        <a:p>
          <a:endParaRPr lang="it-IT"/>
        </a:p>
      </dgm:t>
    </dgm:pt>
    <dgm:pt modelId="{B7C01207-C24F-49FB-8AC0-316D3A27182C}" type="pres">
      <dgm:prSet presAssocID="{6E3F0D87-4477-4267-9905-A6C5ED4033A4}" presName="gear3dstNode" presStyleLbl="node1" presStyleIdx="2" presStyleCnt="3"/>
      <dgm:spPr/>
      <dgm:t>
        <a:bodyPr/>
        <a:lstStyle/>
        <a:p>
          <a:endParaRPr lang="it-IT"/>
        </a:p>
      </dgm:t>
    </dgm:pt>
    <dgm:pt modelId="{3CE83290-FC33-4635-B561-132F465D93DA}" type="pres">
      <dgm:prSet presAssocID="{C916B748-4C80-432D-9B5E-B14DE1B9D6FA}" presName="connector1" presStyleLbl="sibTrans2D1" presStyleIdx="0" presStyleCnt="3"/>
      <dgm:spPr/>
      <dgm:t>
        <a:bodyPr/>
        <a:lstStyle/>
        <a:p>
          <a:endParaRPr lang="it-IT"/>
        </a:p>
      </dgm:t>
    </dgm:pt>
    <dgm:pt modelId="{68DB2DA9-4242-4237-BF5B-210B95C271F7}" type="pres">
      <dgm:prSet presAssocID="{BD690264-178D-4402-AD15-180648B309CB}" presName="connector2" presStyleLbl="sibTrans2D1" presStyleIdx="1" presStyleCnt="3"/>
      <dgm:spPr/>
      <dgm:t>
        <a:bodyPr/>
        <a:lstStyle/>
        <a:p>
          <a:endParaRPr lang="it-IT"/>
        </a:p>
      </dgm:t>
    </dgm:pt>
    <dgm:pt modelId="{2D2704D2-72F2-49B4-9B2C-8C7A330E9CB1}" type="pres">
      <dgm:prSet presAssocID="{06F22195-6591-45BD-9B3E-B05DFF8C72C9}" presName="connector3" presStyleLbl="sibTrans2D1" presStyleIdx="2" presStyleCnt="3"/>
      <dgm:spPr/>
      <dgm:t>
        <a:bodyPr/>
        <a:lstStyle/>
        <a:p>
          <a:endParaRPr lang="it-IT"/>
        </a:p>
      </dgm:t>
    </dgm:pt>
  </dgm:ptLst>
  <dgm:cxnLst>
    <dgm:cxn modelId="{5F1BD58B-5EA2-453D-8B12-00FFAC37AE10}" type="presOf" srcId="{BDEBCE38-8740-4E0D-ABFD-1E9F6ECF2EE2}" destId="{D355DC56-7956-4C7E-B9AA-11E40EFEC1DA}" srcOrd="2" destOrd="0" presId="urn:microsoft.com/office/officeart/2005/8/layout/gear1"/>
    <dgm:cxn modelId="{575A4249-EEEC-46F2-B552-43E1E36E6B7B}" type="presOf" srcId="{5C1DF60B-CB83-4965-BDD8-F333A4A3E813}" destId="{41798F0C-F242-48FA-B56A-5D77296D498E}" srcOrd="0" destOrd="0" presId="urn:microsoft.com/office/officeart/2005/8/layout/gear1"/>
    <dgm:cxn modelId="{71BA0C72-0917-4D63-94E1-B80DC11FBA4C}" srcId="{B14805C5-3139-4509-9629-D92F003DA57A}" destId="{BDEBCE38-8740-4E0D-ABFD-1E9F6ECF2EE2}" srcOrd="0" destOrd="0" parTransId="{16A3E84B-1013-40CB-9A98-A2C358D3231B}" sibTransId="{C916B748-4C80-432D-9B5E-B14DE1B9D6FA}"/>
    <dgm:cxn modelId="{7EAFE348-2A20-4634-B8DA-CA4AFD331B6F}" type="presOf" srcId="{BDEBCE38-8740-4E0D-ABFD-1E9F6ECF2EE2}" destId="{DCB0CEC2-FF34-4FA3-80D2-85D69B1530E6}" srcOrd="1" destOrd="0" presId="urn:microsoft.com/office/officeart/2005/8/layout/gear1"/>
    <dgm:cxn modelId="{DBFA3687-998D-4197-8AA5-A3A94756F506}" type="presOf" srcId="{C916B748-4C80-432D-9B5E-B14DE1B9D6FA}" destId="{3CE83290-FC33-4635-B561-132F465D93DA}" srcOrd="0" destOrd="0" presId="urn:microsoft.com/office/officeart/2005/8/layout/gear1"/>
    <dgm:cxn modelId="{820FCD3E-636D-4B1A-8438-16FE6FBAED47}" srcId="{B14805C5-3139-4509-9629-D92F003DA57A}" destId="{7A7DD944-1E8A-4CD7-A3A8-234D30222164}" srcOrd="3" destOrd="0" parTransId="{F00F6182-2606-41B9-82DE-4FCB74EABA7B}" sibTransId="{99E04FFF-9B51-4995-BBDB-CCCA8C63C206}"/>
    <dgm:cxn modelId="{B8FD46E6-DFD2-4098-93BD-F926E468FE1D}" type="presOf" srcId="{5C1DF60B-CB83-4965-BDD8-F333A4A3E813}" destId="{56F1B646-746E-4E1F-9A53-F8033F0C7042}" srcOrd="2" destOrd="0" presId="urn:microsoft.com/office/officeart/2005/8/layout/gear1"/>
    <dgm:cxn modelId="{5E305B45-FAEF-4BCF-8CC6-D49461D99D70}" type="presOf" srcId="{B14805C5-3139-4509-9629-D92F003DA57A}" destId="{1FBC3C86-53B6-445A-91DB-857991216F8C}" srcOrd="0" destOrd="0" presId="urn:microsoft.com/office/officeart/2005/8/layout/gear1"/>
    <dgm:cxn modelId="{ABAA8118-F484-436D-A846-10DBFA3E423B}" srcId="{B14805C5-3139-4509-9629-D92F003DA57A}" destId="{5C1DF60B-CB83-4965-BDD8-F333A4A3E813}" srcOrd="1" destOrd="0" parTransId="{C8D94754-FE1A-4C35-8BC9-5E31BE3D5845}" sibTransId="{BD690264-178D-4402-AD15-180648B309CB}"/>
    <dgm:cxn modelId="{9E2AC8B4-DE44-4108-9565-ED0D66B3C70B}" srcId="{B14805C5-3139-4509-9629-D92F003DA57A}" destId="{6E3F0D87-4477-4267-9905-A6C5ED4033A4}" srcOrd="2" destOrd="0" parTransId="{BFDA4B0B-F8D6-4DC2-BE2E-2D529E431095}" sibTransId="{06F22195-6591-45BD-9B3E-B05DFF8C72C9}"/>
    <dgm:cxn modelId="{7D92CB6F-618F-496E-AF68-B2275D414C84}" type="presOf" srcId="{BD690264-178D-4402-AD15-180648B309CB}" destId="{68DB2DA9-4242-4237-BF5B-210B95C271F7}" srcOrd="0" destOrd="0" presId="urn:microsoft.com/office/officeart/2005/8/layout/gear1"/>
    <dgm:cxn modelId="{3942C502-077F-4CE7-A449-6B5B86FA7A33}" type="presOf" srcId="{BDEBCE38-8740-4E0D-ABFD-1E9F6ECF2EE2}" destId="{747BAB6A-3130-4C7F-82A1-0E792C409E7C}" srcOrd="0" destOrd="0" presId="urn:microsoft.com/office/officeart/2005/8/layout/gear1"/>
    <dgm:cxn modelId="{211C075D-F212-4070-9032-DD5F394A7CA0}" type="presOf" srcId="{5C1DF60B-CB83-4965-BDD8-F333A4A3E813}" destId="{0B8B4B1E-F997-48A9-9D67-A80C7D67CA9C}" srcOrd="1" destOrd="0" presId="urn:microsoft.com/office/officeart/2005/8/layout/gear1"/>
    <dgm:cxn modelId="{8C851A4D-964C-4CDF-A0A0-00997A202066}" type="presOf" srcId="{6E3F0D87-4477-4267-9905-A6C5ED4033A4}" destId="{B7C01207-C24F-49FB-8AC0-316D3A27182C}" srcOrd="3" destOrd="0" presId="urn:microsoft.com/office/officeart/2005/8/layout/gear1"/>
    <dgm:cxn modelId="{9639C893-5CB0-47BD-98DF-A1F806790DCC}" type="presOf" srcId="{6E3F0D87-4477-4267-9905-A6C5ED4033A4}" destId="{EB9F7F8C-8F5B-41A4-B7DA-48973FDE9AB2}" srcOrd="2" destOrd="0" presId="urn:microsoft.com/office/officeart/2005/8/layout/gear1"/>
    <dgm:cxn modelId="{E435C1BE-2D73-461D-AAC3-18119B97B763}" type="presOf" srcId="{06F22195-6591-45BD-9B3E-B05DFF8C72C9}" destId="{2D2704D2-72F2-49B4-9B2C-8C7A330E9CB1}" srcOrd="0" destOrd="0" presId="urn:microsoft.com/office/officeart/2005/8/layout/gear1"/>
    <dgm:cxn modelId="{C0384773-A51D-4E6A-9198-572F3307BB0B}" type="presOf" srcId="{6E3F0D87-4477-4267-9905-A6C5ED4033A4}" destId="{CAE6BA3B-4E9E-4021-A091-F3239D19B114}" srcOrd="0" destOrd="0" presId="urn:microsoft.com/office/officeart/2005/8/layout/gear1"/>
    <dgm:cxn modelId="{9E30DE50-1408-404E-94A8-8A58B49E737A}" type="presOf" srcId="{6E3F0D87-4477-4267-9905-A6C5ED4033A4}" destId="{F480A8B7-3E1E-4AAB-901E-B0719A69E0A5}" srcOrd="1" destOrd="0" presId="urn:microsoft.com/office/officeart/2005/8/layout/gear1"/>
    <dgm:cxn modelId="{0209C02E-52C1-4051-92DA-4375D34B3870}" type="presParOf" srcId="{1FBC3C86-53B6-445A-91DB-857991216F8C}" destId="{747BAB6A-3130-4C7F-82A1-0E792C409E7C}" srcOrd="0" destOrd="0" presId="urn:microsoft.com/office/officeart/2005/8/layout/gear1"/>
    <dgm:cxn modelId="{72352067-AF12-4A32-9944-5868974E129B}" type="presParOf" srcId="{1FBC3C86-53B6-445A-91DB-857991216F8C}" destId="{DCB0CEC2-FF34-4FA3-80D2-85D69B1530E6}" srcOrd="1" destOrd="0" presId="urn:microsoft.com/office/officeart/2005/8/layout/gear1"/>
    <dgm:cxn modelId="{B6D6E776-34DD-4D4C-9B44-610AB99929AD}" type="presParOf" srcId="{1FBC3C86-53B6-445A-91DB-857991216F8C}" destId="{D355DC56-7956-4C7E-B9AA-11E40EFEC1DA}" srcOrd="2" destOrd="0" presId="urn:microsoft.com/office/officeart/2005/8/layout/gear1"/>
    <dgm:cxn modelId="{0507B5C9-4242-4B45-B6BA-0C0674BE5BFE}" type="presParOf" srcId="{1FBC3C86-53B6-445A-91DB-857991216F8C}" destId="{41798F0C-F242-48FA-B56A-5D77296D498E}" srcOrd="3" destOrd="0" presId="urn:microsoft.com/office/officeart/2005/8/layout/gear1"/>
    <dgm:cxn modelId="{C73F755E-FAD0-4E30-A513-6F84A85AFD27}" type="presParOf" srcId="{1FBC3C86-53B6-445A-91DB-857991216F8C}" destId="{0B8B4B1E-F997-48A9-9D67-A80C7D67CA9C}" srcOrd="4" destOrd="0" presId="urn:microsoft.com/office/officeart/2005/8/layout/gear1"/>
    <dgm:cxn modelId="{017AFE1D-7706-45ED-9219-FEE6A3DBE3E7}" type="presParOf" srcId="{1FBC3C86-53B6-445A-91DB-857991216F8C}" destId="{56F1B646-746E-4E1F-9A53-F8033F0C7042}" srcOrd="5" destOrd="0" presId="urn:microsoft.com/office/officeart/2005/8/layout/gear1"/>
    <dgm:cxn modelId="{5F4FEE4F-D611-417A-A260-D936DB47931E}" type="presParOf" srcId="{1FBC3C86-53B6-445A-91DB-857991216F8C}" destId="{CAE6BA3B-4E9E-4021-A091-F3239D19B114}" srcOrd="6" destOrd="0" presId="urn:microsoft.com/office/officeart/2005/8/layout/gear1"/>
    <dgm:cxn modelId="{E6D3E511-6771-4943-A47B-1F6CAE4AA264}" type="presParOf" srcId="{1FBC3C86-53B6-445A-91DB-857991216F8C}" destId="{F480A8B7-3E1E-4AAB-901E-B0719A69E0A5}" srcOrd="7" destOrd="0" presId="urn:microsoft.com/office/officeart/2005/8/layout/gear1"/>
    <dgm:cxn modelId="{5FE5BE06-73BE-45F3-B088-A75F0D42D4D2}" type="presParOf" srcId="{1FBC3C86-53B6-445A-91DB-857991216F8C}" destId="{EB9F7F8C-8F5B-41A4-B7DA-48973FDE9AB2}" srcOrd="8" destOrd="0" presId="urn:microsoft.com/office/officeart/2005/8/layout/gear1"/>
    <dgm:cxn modelId="{D5CBA59E-98C5-4F87-8DC3-A370921A49D1}" type="presParOf" srcId="{1FBC3C86-53B6-445A-91DB-857991216F8C}" destId="{B7C01207-C24F-49FB-8AC0-316D3A27182C}" srcOrd="9" destOrd="0" presId="urn:microsoft.com/office/officeart/2005/8/layout/gear1"/>
    <dgm:cxn modelId="{9A1BBAEF-6510-4835-9102-202FC3B67C0C}" type="presParOf" srcId="{1FBC3C86-53B6-445A-91DB-857991216F8C}" destId="{3CE83290-FC33-4635-B561-132F465D93DA}" srcOrd="10" destOrd="0" presId="urn:microsoft.com/office/officeart/2005/8/layout/gear1"/>
    <dgm:cxn modelId="{E3A9D51F-7113-4400-ABB3-9A71AB73EFD8}" type="presParOf" srcId="{1FBC3C86-53B6-445A-91DB-857991216F8C}" destId="{68DB2DA9-4242-4237-BF5B-210B95C271F7}" srcOrd="11" destOrd="0" presId="urn:microsoft.com/office/officeart/2005/8/layout/gear1"/>
    <dgm:cxn modelId="{43F9BC1E-D810-4B41-B072-96966F0EEE50}" type="presParOf" srcId="{1FBC3C86-53B6-445A-91DB-857991216F8C}" destId="{2D2704D2-72F2-49B4-9B2C-8C7A330E9CB1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A6167A-E17C-4D40-A120-2E5531966CA6}" type="doc">
      <dgm:prSet loTypeId="urn:microsoft.com/office/officeart/2008/layout/AscendingPictureAccentProces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872F492D-7F1D-43EC-8794-2AF192059FA8}">
      <dgm:prSet phldrT="[Testo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it-IT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Ampliamento dell’utilizzo di strumenti informatici finalizzati alla ricerca di informazioni e alla costruzione del proprio percorso formativo.</a:t>
          </a:r>
          <a:endParaRPr lang="it-IT" sz="2000" dirty="0">
            <a:latin typeface="Times New Roman" pitchFamily="18" charset="0"/>
            <a:cs typeface="Times New Roman" pitchFamily="18" charset="0"/>
          </a:endParaRPr>
        </a:p>
      </dgm:t>
    </dgm:pt>
    <dgm:pt modelId="{AF96E744-332A-4E54-81AD-52359FC3BB63}" type="parTrans" cxnId="{4F56A58E-2BF4-4D3D-AC30-4B5AD937C770}">
      <dgm:prSet/>
      <dgm:spPr/>
      <dgm:t>
        <a:bodyPr/>
        <a:lstStyle/>
        <a:p>
          <a:endParaRPr lang="it-IT"/>
        </a:p>
      </dgm:t>
    </dgm:pt>
    <dgm:pt modelId="{86CFE585-57FC-4DB7-8F60-3B7AF138E0C9}" type="sibTrans" cxnId="{4F56A58E-2BF4-4D3D-AC30-4B5AD937C770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7000" r="-67000"/>
          </a:stretch>
        </a:blipFill>
      </dgm:spPr>
      <dgm:t>
        <a:bodyPr/>
        <a:lstStyle/>
        <a:p>
          <a:endParaRPr lang="it-IT"/>
        </a:p>
      </dgm:t>
    </dgm:pt>
    <dgm:pt modelId="{DC0407F9-471B-4EBA-8650-A5912CA53283}">
      <dgm:prSet phldrT="[Testo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it-IT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Diminuzione del numero degli studenti che non raggiungono il livello base nelle prove interne di italiano e di matematica.</a:t>
          </a:r>
          <a:endParaRPr lang="it-IT" sz="2000" b="1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4AEB836-4B96-403A-9650-9C8BC87E741B}" type="parTrans" cxnId="{F7778860-2672-4305-BE02-F17675F44D0F}">
      <dgm:prSet/>
      <dgm:spPr/>
      <dgm:t>
        <a:bodyPr/>
        <a:lstStyle/>
        <a:p>
          <a:endParaRPr lang="it-IT"/>
        </a:p>
      </dgm:t>
    </dgm:pt>
    <dgm:pt modelId="{64E235BC-EDC6-4AE8-97B7-4B37866EAE44}" type="sibTrans" cxnId="{F7778860-2672-4305-BE02-F17675F44D0F}">
      <dgm:prSet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it-IT"/>
        </a:p>
      </dgm:t>
    </dgm:pt>
    <dgm:pt modelId="{C6ECD37E-C7C1-47FA-AFD6-DB3845A68357}" type="pres">
      <dgm:prSet presAssocID="{5DA6167A-E17C-4D40-A120-2E5531966CA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it-IT"/>
        </a:p>
      </dgm:t>
    </dgm:pt>
    <dgm:pt modelId="{8A3EFB29-B80A-4B89-9967-6FA06EC14CA8}" type="pres">
      <dgm:prSet presAssocID="{5DA6167A-E17C-4D40-A120-2E5531966CA6}" presName="dot1" presStyleLbl="alignNode1" presStyleIdx="0" presStyleCnt="10"/>
      <dgm:spPr/>
    </dgm:pt>
    <dgm:pt modelId="{AA69D193-2DAF-4BCD-9B7B-F7F1AA9E6469}" type="pres">
      <dgm:prSet presAssocID="{5DA6167A-E17C-4D40-A120-2E5531966CA6}" presName="dot2" presStyleLbl="alignNode1" presStyleIdx="1" presStyleCnt="10"/>
      <dgm:spPr/>
    </dgm:pt>
    <dgm:pt modelId="{5912F5A0-2967-42C6-93E2-6F86C36A614C}" type="pres">
      <dgm:prSet presAssocID="{5DA6167A-E17C-4D40-A120-2E5531966CA6}" presName="dot3" presStyleLbl="alignNode1" presStyleIdx="2" presStyleCnt="10"/>
      <dgm:spPr/>
    </dgm:pt>
    <dgm:pt modelId="{0435091B-1762-4965-BF09-79855677A0FD}" type="pres">
      <dgm:prSet presAssocID="{5DA6167A-E17C-4D40-A120-2E5531966CA6}" presName="dotArrow1" presStyleLbl="alignNode1" presStyleIdx="3" presStyleCnt="10"/>
      <dgm:spPr/>
    </dgm:pt>
    <dgm:pt modelId="{6F224D84-7B3D-4C49-8A2D-87F709A3A121}" type="pres">
      <dgm:prSet presAssocID="{5DA6167A-E17C-4D40-A120-2E5531966CA6}" presName="dotArrow2" presStyleLbl="alignNode1" presStyleIdx="4" presStyleCnt="10"/>
      <dgm:spPr/>
    </dgm:pt>
    <dgm:pt modelId="{FF3B6C67-7D59-4E16-B5B8-B594DEFC9B74}" type="pres">
      <dgm:prSet presAssocID="{5DA6167A-E17C-4D40-A120-2E5531966CA6}" presName="dotArrow3" presStyleLbl="alignNode1" presStyleIdx="5" presStyleCnt="10"/>
      <dgm:spPr/>
    </dgm:pt>
    <dgm:pt modelId="{C78EB491-4335-4F22-8084-30117A3B2A6D}" type="pres">
      <dgm:prSet presAssocID="{5DA6167A-E17C-4D40-A120-2E5531966CA6}" presName="dotArrow4" presStyleLbl="alignNode1" presStyleIdx="6" presStyleCnt="10"/>
      <dgm:spPr/>
    </dgm:pt>
    <dgm:pt modelId="{29CDFDA4-08D2-4547-BE6D-A43487743CAF}" type="pres">
      <dgm:prSet presAssocID="{5DA6167A-E17C-4D40-A120-2E5531966CA6}" presName="dotArrow5" presStyleLbl="alignNode1" presStyleIdx="7" presStyleCnt="10"/>
      <dgm:spPr/>
    </dgm:pt>
    <dgm:pt modelId="{F3125225-1558-432B-A2D5-057C32A9284D}" type="pres">
      <dgm:prSet presAssocID="{5DA6167A-E17C-4D40-A120-2E5531966CA6}" presName="dotArrow6" presStyleLbl="alignNode1" presStyleIdx="8" presStyleCnt="10"/>
      <dgm:spPr/>
    </dgm:pt>
    <dgm:pt modelId="{C2675C63-45A2-4D43-BFEE-8CE57BAD4F8C}" type="pres">
      <dgm:prSet presAssocID="{5DA6167A-E17C-4D40-A120-2E5531966CA6}" presName="dotArrow7" presStyleLbl="alignNode1" presStyleIdx="9" presStyleCnt="10"/>
      <dgm:spPr/>
    </dgm:pt>
    <dgm:pt modelId="{1A49EE6E-90AD-4CB7-BFEA-3C98ABB30480}" type="pres">
      <dgm:prSet presAssocID="{872F492D-7F1D-43EC-8794-2AF192059FA8}" presName="parTx1" presStyleLbl="node1" presStyleIdx="0" presStyleCnt="2" custScaleX="181650" custScaleY="204961" custLinFactY="2279" custLinFactNeighborX="27560" custLinFactNeighborY="100000"/>
      <dgm:spPr/>
      <dgm:t>
        <a:bodyPr/>
        <a:lstStyle/>
        <a:p>
          <a:endParaRPr lang="it-IT"/>
        </a:p>
      </dgm:t>
    </dgm:pt>
    <dgm:pt modelId="{73CBCA1D-DE9F-4558-8EB5-5AAB4F07770C}" type="pres">
      <dgm:prSet presAssocID="{86CFE585-57FC-4DB7-8F60-3B7AF138E0C9}" presName="picture1" presStyleCnt="0"/>
      <dgm:spPr/>
    </dgm:pt>
    <dgm:pt modelId="{FB0B61E0-7A4F-49F9-8D8B-3DBC4F40C12A}" type="pres">
      <dgm:prSet presAssocID="{86CFE585-57FC-4DB7-8F60-3B7AF138E0C9}" presName="imageRepeatNode" presStyleLbl="fgImgPlace1" presStyleIdx="0" presStyleCnt="2" custScaleX="131094" custScaleY="123693" custLinFactNeighborX="-20581" custLinFactNeighborY="8596"/>
      <dgm:spPr/>
      <dgm:t>
        <a:bodyPr/>
        <a:lstStyle/>
        <a:p>
          <a:endParaRPr lang="it-IT"/>
        </a:p>
      </dgm:t>
    </dgm:pt>
    <dgm:pt modelId="{A36D2668-C0AB-46EA-BEEC-81231554B841}" type="pres">
      <dgm:prSet presAssocID="{DC0407F9-471B-4EBA-8650-A5912CA53283}" presName="parTx2" presStyleLbl="node1" presStyleIdx="1" presStyleCnt="2" custScaleX="142148" custScaleY="206860" custLinFactNeighborX="29762"/>
      <dgm:spPr/>
      <dgm:t>
        <a:bodyPr/>
        <a:lstStyle/>
        <a:p>
          <a:endParaRPr lang="it-IT"/>
        </a:p>
      </dgm:t>
    </dgm:pt>
    <dgm:pt modelId="{8DBC3759-4F07-44CC-B346-732607D20781}" type="pres">
      <dgm:prSet presAssocID="{64E235BC-EDC6-4AE8-97B7-4B37866EAE44}" presName="picture2" presStyleCnt="0"/>
      <dgm:spPr/>
    </dgm:pt>
    <dgm:pt modelId="{49778449-87E5-4372-827C-F20349EDF361}" type="pres">
      <dgm:prSet presAssocID="{64E235BC-EDC6-4AE8-97B7-4B37866EAE44}" presName="imageRepeatNode" presStyleLbl="fgImgPlace1" presStyleIdx="1" presStyleCnt="2" custScaleX="117642" custScaleY="105275"/>
      <dgm:spPr/>
      <dgm:t>
        <a:bodyPr/>
        <a:lstStyle/>
        <a:p>
          <a:endParaRPr lang="it-IT"/>
        </a:p>
      </dgm:t>
    </dgm:pt>
  </dgm:ptLst>
  <dgm:cxnLst>
    <dgm:cxn modelId="{1C59F50F-F7C1-41C3-A36D-CAF38476293C}" type="presOf" srcId="{5DA6167A-E17C-4D40-A120-2E5531966CA6}" destId="{C6ECD37E-C7C1-47FA-AFD6-DB3845A68357}" srcOrd="0" destOrd="0" presId="urn:microsoft.com/office/officeart/2008/layout/AscendingPictureAccentProcess"/>
    <dgm:cxn modelId="{F7778860-2672-4305-BE02-F17675F44D0F}" srcId="{5DA6167A-E17C-4D40-A120-2E5531966CA6}" destId="{DC0407F9-471B-4EBA-8650-A5912CA53283}" srcOrd="1" destOrd="0" parTransId="{D4AEB836-4B96-403A-9650-9C8BC87E741B}" sibTransId="{64E235BC-EDC6-4AE8-97B7-4B37866EAE44}"/>
    <dgm:cxn modelId="{D4177B87-474A-494A-BEC3-7A09BDA3121B}" type="presOf" srcId="{64E235BC-EDC6-4AE8-97B7-4B37866EAE44}" destId="{49778449-87E5-4372-827C-F20349EDF361}" srcOrd="0" destOrd="0" presId="urn:microsoft.com/office/officeart/2008/layout/AscendingPictureAccentProcess"/>
    <dgm:cxn modelId="{239059A7-1674-42D9-818B-76E05DEB4B9D}" type="presOf" srcId="{872F492D-7F1D-43EC-8794-2AF192059FA8}" destId="{1A49EE6E-90AD-4CB7-BFEA-3C98ABB30480}" srcOrd="0" destOrd="0" presId="urn:microsoft.com/office/officeart/2008/layout/AscendingPictureAccentProcess"/>
    <dgm:cxn modelId="{C9668851-424F-477C-BC02-F6EA612C397B}" type="presOf" srcId="{86CFE585-57FC-4DB7-8F60-3B7AF138E0C9}" destId="{FB0B61E0-7A4F-49F9-8D8B-3DBC4F40C12A}" srcOrd="0" destOrd="0" presId="urn:microsoft.com/office/officeart/2008/layout/AscendingPictureAccentProcess"/>
    <dgm:cxn modelId="{0081600F-BE4B-45DB-8742-BCC3765A4D80}" type="presOf" srcId="{DC0407F9-471B-4EBA-8650-A5912CA53283}" destId="{A36D2668-C0AB-46EA-BEEC-81231554B841}" srcOrd="0" destOrd="0" presId="urn:microsoft.com/office/officeart/2008/layout/AscendingPictureAccentProcess"/>
    <dgm:cxn modelId="{4F56A58E-2BF4-4D3D-AC30-4B5AD937C770}" srcId="{5DA6167A-E17C-4D40-A120-2E5531966CA6}" destId="{872F492D-7F1D-43EC-8794-2AF192059FA8}" srcOrd="0" destOrd="0" parTransId="{AF96E744-332A-4E54-81AD-52359FC3BB63}" sibTransId="{86CFE585-57FC-4DB7-8F60-3B7AF138E0C9}"/>
    <dgm:cxn modelId="{40F6248C-E525-40BA-97DF-C2466E2EB8A4}" type="presParOf" srcId="{C6ECD37E-C7C1-47FA-AFD6-DB3845A68357}" destId="{8A3EFB29-B80A-4B89-9967-6FA06EC14CA8}" srcOrd="0" destOrd="0" presId="urn:microsoft.com/office/officeart/2008/layout/AscendingPictureAccentProcess"/>
    <dgm:cxn modelId="{92AD4092-181A-48C1-90F6-40162ACDD635}" type="presParOf" srcId="{C6ECD37E-C7C1-47FA-AFD6-DB3845A68357}" destId="{AA69D193-2DAF-4BCD-9B7B-F7F1AA9E6469}" srcOrd="1" destOrd="0" presId="urn:microsoft.com/office/officeart/2008/layout/AscendingPictureAccentProcess"/>
    <dgm:cxn modelId="{35EC3D63-743E-41A2-80C9-8FA964EE725E}" type="presParOf" srcId="{C6ECD37E-C7C1-47FA-AFD6-DB3845A68357}" destId="{5912F5A0-2967-42C6-93E2-6F86C36A614C}" srcOrd="2" destOrd="0" presId="urn:microsoft.com/office/officeart/2008/layout/AscendingPictureAccentProcess"/>
    <dgm:cxn modelId="{32495AA9-049D-4912-A926-35028EE5F4DF}" type="presParOf" srcId="{C6ECD37E-C7C1-47FA-AFD6-DB3845A68357}" destId="{0435091B-1762-4965-BF09-79855677A0FD}" srcOrd="3" destOrd="0" presId="urn:microsoft.com/office/officeart/2008/layout/AscendingPictureAccentProcess"/>
    <dgm:cxn modelId="{C62B384F-1704-4939-8853-523D47B3F319}" type="presParOf" srcId="{C6ECD37E-C7C1-47FA-AFD6-DB3845A68357}" destId="{6F224D84-7B3D-4C49-8A2D-87F709A3A121}" srcOrd="4" destOrd="0" presId="urn:microsoft.com/office/officeart/2008/layout/AscendingPictureAccentProcess"/>
    <dgm:cxn modelId="{33859763-B376-4626-A9B2-AE5161E195D3}" type="presParOf" srcId="{C6ECD37E-C7C1-47FA-AFD6-DB3845A68357}" destId="{FF3B6C67-7D59-4E16-B5B8-B594DEFC9B74}" srcOrd="5" destOrd="0" presId="urn:microsoft.com/office/officeart/2008/layout/AscendingPictureAccentProcess"/>
    <dgm:cxn modelId="{7FDC0214-3B5B-4BCE-9B74-66210205D701}" type="presParOf" srcId="{C6ECD37E-C7C1-47FA-AFD6-DB3845A68357}" destId="{C78EB491-4335-4F22-8084-30117A3B2A6D}" srcOrd="6" destOrd="0" presId="urn:microsoft.com/office/officeart/2008/layout/AscendingPictureAccentProcess"/>
    <dgm:cxn modelId="{E29C9FA5-3BDD-4618-A59A-933EBA0C83AE}" type="presParOf" srcId="{C6ECD37E-C7C1-47FA-AFD6-DB3845A68357}" destId="{29CDFDA4-08D2-4547-BE6D-A43487743CAF}" srcOrd="7" destOrd="0" presId="urn:microsoft.com/office/officeart/2008/layout/AscendingPictureAccentProcess"/>
    <dgm:cxn modelId="{18F09027-C256-410C-BC51-9232ECB21239}" type="presParOf" srcId="{C6ECD37E-C7C1-47FA-AFD6-DB3845A68357}" destId="{F3125225-1558-432B-A2D5-057C32A9284D}" srcOrd="8" destOrd="0" presId="urn:microsoft.com/office/officeart/2008/layout/AscendingPictureAccentProcess"/>
    <dgm:cxn modelId="{28697541-2E50-43EB-8BF9-E0C3FF389D38}" type="presParOf" srcId="{C6ECD37E-C7C1-47FA-AFD6-DB3845A68357}" destId="{C2675C63-45A2-4D43-BFEE-8CE57BAD4F8C}" srcOrd="9" destOrd="0" presId="urn:microsoft.com/office/officeart/2008/layout/AscendingPictureAccentProcess"/>
    <dgm:cxn modelId="{94202643-808F-45C7-B754-45A3201C238A}" type="presParOf" srcId="{C6ECD37E-C7C1-47FA-AFD6-DB3845A68357}" destId="{1A49EE6E-90AD-4CB7-BFEA-3C98ABB30480}" srcOrd="10" destOrd="0" presId="urn:microsoft.com/office/officeart/2008/layout/AscendingPictureAccentProcess"/>
    <dgm:cxn modelId="{F3954892-727E-4AAA-BB02-F0D714890C22}" type="presParOf" srcId="{C6ECD37E-C7C1-47FA-AFD6-DB3845A68357}" destId="{73CBCA1D-DE9F-4558-8EB5-5AAB4F07770C}" srcOrd="11" destOrd="0" presId="urn:microsoft.com/office/officeart/2008/layout/AscendingPictureAccentProcess"/>
    <dgm:cxn modelId="{B53E8F21-B428-4737-8F4A-52FB3EBFE2EF}" type="presParOf" srcId="{73CBCA1D-DE9F-4558-8EB5-5AAB4F07770C}" destId="{FB0B61E0-7A4F-49F9-8D8B-3DBC4F40C12A}" srcOrd="0" destOrd="0" presId="urn:microsoft.com/office/officeart/2008/layout/AscendingPictureAccentProcess"/>
    <dgm:cxn modelId="{482BEDB7-E81D-4A73-A9DA-5C670B2D93A7}" type="presParOf" srcId="{C6ECD37E-C7C1-47FA-AFD6-DB3845A68357}" destId="{A36D2668-C0AB-46EA-BEEC-81231554B841}" srcOrd="12" destOrd="0" presId="urn:microsoft.com/office/officeart/2008/layout/AscendingPictureAccentProcess"/>
    <dgm:cxn modelId="{35C5724C-94E0-4FB1-B087-CA52F980D5C4}" type="presParOf" srcId="{C6ECD37E-C7C1-47FA-AFD6-DB3845A68357}" destId="{8DBC3759-4F07-44CC-B346-732607D20781}" srcOrd="13" destOrd="0" presId="urn:microsoft.com/office/officeart/2008/layout/AscendingPictureAccentProcess"/>
    <dgm:cxn modelId="{2FF59E4B-69F9-4169-ADBD-3D01190481EE}" type="presParOf" srcId="{8DBC3759-4F07-44CC-B346-732607D20781}" destId="{49778449-87E5-4372-827C-F20349EDF361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7BAB6A-3130-4C7F-82A1-0E792C409E7C}">
      <dsp:nvSpPr>
        <dsp:cNvPr id="0" name=""/>
        <dsp:cNvSpPr/>
      </dsp:nvSpPr>
      <dsp:spPr>
        <a:xfrm>
          <a:off x="3060340" y="1620180"/>
          <a:ext cx="1980220" cy="1980220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500" kern="1200" dirty="0" smtClean="0"/>
            <a:t>PTOF</a:t>
          </a:r>
          <a:endParaRPr lang="it-IT" sz="2500" kern="1200" dirty="0"/>
        </a:p>
      </dsp:txBody>
      <dsp:txXfrm>
        <a:off x="3458452" y="2084037"/>
        <a:ext cx="1183996" cy="1017874"/>
      </dsp:txXfrm>
    </dsp:sp>
    <dsp:sp modelId="{41798F0C-F242-48FA-B56A-5D77296D498E}">
      <dsp:nvSpPr>
        <dsp:cNvPr id="0" name=""/>
        <dsp:cNvSpPr/>
      </dsp:nvSpPr>
      <dsp:spPr>
        <a:xfrm>
          <a:off x="1908212" y="1152128"/>
          <a:ext cx="1440160" cy="1440160"/>
        </a:xfrm>
        <a:prstGeom prst="gear6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500" kern="1200" dirty="0" smtClean="0"/>
            <a:t>PDM</a:t>
          </a:r>
          <a:endParaRPr lang="it-IT" sz="2500" kern="1200" dirty="0"/>
        </a:p>
      </dsp:txBody>
      <dsp:txXfrm>
        <a:off x="2270777" y="1516884"/>
        <a:ext cx="715030" cy="710648"/>
      </dsp:txXfrm>
    </dsp:sp>
    <dsp:sp modelId="{CAE6BA3B-4E9E-4021-A091-F3239D19B114}">
      <dsp:nvSpPr>
        <dsp:cNvPr id="0" name=""/>
        <dsp:cNvSpPr/>
      </dsp:nvSpPr>
      <dsp:spPr>
        <a:xfrm rot="20700000">
          <a:off x="2704504" y="206950"/>
          <a:ext cx="1431750" cy="1314290"/>
        </a:xfrm>
        <a:prstGeom prst="gear6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dirty="0" smtClean="0">
              <a:latin typeface="Times New Roman" pitchFamily="18" charset="0"/>
              <a:cs typeface="Times New Roman" pitchFamily="18" charset="0"/>
            </a:rPr>
            <a:t>RAV</a:t>
          </a:r>
          <a:endParaRPr lang="it-IT" sz="2400" kern="1200" dirty="0">
            <a:latin typeface="Times New Roman" pitchFamily="18" charset="0"/>
            <a:cs typeface="Times New Roman" pitchFamily="18" charset="0"/>
          </a:endParaRPr>
        </a:p>
      </dsp:txBody>
      <dsp:txXfrm rot="-20700000">
        <a:off x="3025496" y="488246"/>
        <a:ext cx="789767" cy="751699"/>
      </dsp:txXfrm>
    </dsp:sp>
    <dsp:sp modelId="{3CE83290-FC33-4635-B561-132F465D93DA}">
      <dsp:nvSpPr>
        <dsp:cNvPr id="0" name=""/>
        <dsp:cNvSpPr/>
      </dsp:nvSpPr>
      <dsp:spPr>
        <a:xfrm>
          <a:off x="2901664" y="1324996"/>
          <a:ext cx="2534681" cy="2534681"/>
        </a:xfrm>
        <a:prstGeom prst="circularArrow">
          <a:avLst>
            <a:gd name="adj1" fmla="val 4687"/>
            <a:gd name="adj2" fmla="val 299029"/>
            <a:gd name="adj3" fmla="val 2500248"/>
            <a:gd name="adj4" fmla="val 15896002"/>
            <a:gd name="adj5" fmla="val 546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DB2DA9-4242-4237-BF5B-210B95C271F7}">
      <dsp:nvSpPr>
        <dsp:cNvPr id="0" name=""/>
        <dsp:cNvSpPr/>
      </dsp:nvSpPr>
      <dsp:spPr>
        <a:xfrm>
          <a:off x="1653162" y="836023"/>
          <a:ext cx="1841604" cy="1841604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2704D2-72F2-49B4-9B2C-8C7A330E9CB1}">
      <dsp:nvSpPr>
        <dsp:cNvPr id="0" name=""/>
        <dsp:cNvSpPr/>
      </dsp:nvSpPr>
      <dsp:spPr>
        <a:xfrm>
          <a:off x="2388455" y="-147962"/>
          <a:ext cx="1985620" cy="198562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3EFB29-B80A-4B89-9967-6FA06EC14CA8}">
      <dsp:nvSpPr>
        <dsp:cNvPr id="0" name=""/>
        <dsp:cNvSpPr/>
      </dsp:nvSpPr>
      <dsp:spPr>
        <a:xfrm>
          <a:off x="3496757" y="2630438"/>
          <a:ext cx="121566" cy="121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69D193-2DAF-4BCD-9B7B-F7F1AA9E6469}">
      <dsp:nvSpPr>
        <dsp:cNvPr id="0" name=""/>
        <dsp:cNvSpPr/>
      </dsp:nvSpPr>
      <dsp:spPr>
        <a:xfrm>
          <a:off x="3390265" y="2801098"/>
          <a:ext cx="121566" cy="121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12F5A0-2967-42C6-93E2-6F86C36A614C}">
      <dsp:nvSpPr>
        <dsp:cNvPr id="0" name=""/>
        <dsp:cNvSpPr/>
      </dsp:nvSpPr>
      <dsp:spPr>
        <a:xfrm>
          <a:off x="3263349" y="2948852"/>
          <a:ext cx="121566" cy="121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35091B-1762-4965-BF09-79855677A0FD}">
      <dsp:nvSpPr>
        <dsp:cNvPr id="0" name=""/>
        <dsp:cNvSpPr/>
      </dsp:nvSpPr>
      <dsp:spPr>
        <a:xfrm>
          <a:off x="3415064" y="912873"/>
          <a:ext cx="121566" cy="121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224D84-7B3D-4C49-8A2D-87F709A3A121}">
      <dsp:nvSpPr>
        <dsp:cNvPr id="0" name=""/>
        <dsp:cNvSpPr/>
      </dsp:nvSpPr>
      <dsp:spPr>
        <a:xfrm>
          <a:off x="3577477" y="816091"/>
          <a:ext cx="121566" cy="121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3B6C67-7D59-4E16-B5B8-B594DEFC9B74}">
      <dsp:nvSpPr>
        <dsp:cNvPr id="0" name=""/>
        <dsp:cNvSpPr/>
      </dsp:nvSpPr>
      <dsp:spPr>
        <a:xfrm>
          <a:off x="3739404" y="719308"/>
          <a:ext cx="121566" cy="121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8EB491-4335-4F22-8084-30117A3B2A6D}">
      <dsp:nvSpPr>
        <dsp:cNvPr id="0" name=""/>
        <dsp:cNvSpPr/>
      </dsp:nvSpPr>
      <dsp:spPr>
        <a:xfrm>
          <a:off x="3901331" y="816091"/>
          <a:ext cx="121566" cy="121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DFDA4-08D2-4547-BE6D-A43487743CAF}">
      <dsp:nvSpPr>
        <dsp:cNvPr id="0" name=""/>
        <dsp:cNvSpPr/>
      </dsp:nvSpPr>
      <dsp:spPr>
        <a:xfrm>
          <a:off x="4063744" y="912873"/>
          <a:ext cx="121566" cy="121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125225-1558-432B-A2D5-057C32A9284D}">
      <dsp:nvSpPr>
        <dsp:cNvPr id="0" name=""/>
        <dsp:cNvSpPr/>
      </dsp:nvSpPr>
      <dsp:spPr>
        <a:xfrm>
          <a:off x="3739404" y="923519"/>
          <a:ext cx="121566" cy="121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675C63-45A2-4D43-BFEE-8CE57BAD4F8C}">
      <dsp:nvSpPr>
        <dsp:cNvPr id="0" name=""/>
        <dsp:cNvSpPr/>
      </dsp:nvSpPr>
      <dsp:spPr>
        <a:xfrm>
          <a:off x="3739404" y="1127730"/>
          <a:ext cx="121566" cy="1215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49EE6E-90AD-4CB7-BFEA-3C98ABB30480}">
      <dsp:nvSpPr>
        <dsp:cNvPr id="0" name=""/>
        <dsp:cNvSpPr/>
      </dsp:nvSpPr>
      <dsp:spPr>
        <a:xfrm>
          <a:off x="2402535" y="3743115"/>
          <a:ext cx="4762774" cy="1441460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98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000" b="1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Ampliamento dell’utilizzo di strumenti informatici finalizzati alla ricerca di informazioni e alla costruzione del proprio percorso formativo.</a:t>
          </a:r>
          <a:endParaRPr lang="it-IT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72901" y="3813481"/>
        <a:ext cx="4622042" cy="1300728"/>
      </dsp:txXfrm>
    </dsp:sp>
    <dsp:sp modelId="{FB0B61E0-7A4F-49F9-8D8B-3DBC4F40C12A}">
      <dsp:nvSpPr>
        <dsp:cNvPr id="0" name=""/>
        <dsp:cNvSpPr/>
      </dsp:nvSpPr>
      <dsp:spPr>
        <a:xfrm>
          <a:off x="1584172" y="2664290"/>
          <a:ext cx="1593667" cy="150359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7000" r="-6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6D2668-C0AB-46EA-BEEC-81231554B841}">
      <dsp:nvSpPr>
        <dsp:cNvPr id="0" name=""/>
        <dsp:cNvSpPr/>
      </dsp:nvSpPr>
      <dsp:spPr>
        <a:xfrm>
          <a:off x="4086335" y="1641528"/>
          <a:ext cx="3727051" cy="1454816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98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000" b="1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Diminuzione del numero degli studenti che non raggiungono il livello base nelle prove interne di italiano e di matematica.</a:t>
          </a:r>
          <a:endParaRPr lang="it-IT" sz="2000" b="1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57353" y="1712546"/>
        <a:ext cx="3585015" cy="1312780"/>
      </dsp:txXfrm>
    </dsp:sp>
    <dsp:sp modelId="{49778449-87E5-4372-827C-F20349EDF361}">
      <dsp:nvSpPr>
        <dsp:cNvPr id="0" name=""/>
        <dsp:cNvSpPr/>
      </dsp:nvSpPr>
      <dsp:spPr>
        <a:xfrm>
          <a:off x="3024337" y="1296142"/>
          <a:ext cx="1430135" cy="1279708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97DFD5ED-5050-4C2A-9F9D-01923A05CADD}" type="datetimeFigureOut">
              <a:rPr lang="it-IT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 dirty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4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4EEC8703-89E5-448E-932C-0C51E91E100C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484233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EC8703-89E5-448E-932C-0C51E91E100C}" type="slidenum">
              <a:rPr lang="it-IT" smtClean="0"/>
              <a:pPr>
                <a:defRPr/>
              </a:pPr>
              <a:t>26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32644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1C0E77-ABA6-4350-B313-268F881469B1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0659AD-109A-435B-8379-EE39BF057596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66062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808FC2-323F-4782-81A3-4B678FBF59AD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B831C5-7C87-4AF1-9E41-2CB4BA289FC2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29773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B48565-66E5-4EC1-84CD-647DAC963540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F26367-0B0E-4A52-A3CB-BCB0E663AF9E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1929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78C47A-ACC1-4DDE-9B5B-E931B6FE6A3A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57E853-0374-4656-998A-0DCEDA1CBFF9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9684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FD3B9B-33F3-4CE6-9D04-8787C740E55D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C5BC1A-FCC7-4C98-ABC5-30E6DC93DF83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49629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EDE764-7F6C-4437-BB4A-40EDD2C80A3E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3BE97E-38B3-4C04-AC60-77245C17C8E3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71952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8994DB-7759-49E6-B998-5DA58581A402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4E5F2D-AC16-4449-A8AD-24DA963C182C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95869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E8AD0B-70D7-485B-A2A6-3491D0B5FDF1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AE0BE4-EE3C-4185-842F-AE82CDF42B25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44435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EAF2DA-019B-4CBE-BCDA-8EDA25EF4FC8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FE5120-6F0B-49DC-9000-8E4136507831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40540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293149-E316-4638-AC18-B9E203AB6392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4A9A5A-7669-44A5-AE05-37C2B4EF9C2F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22832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857655-D577-4359-BEC9-5D83B5D17741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6A1190-9392-4163-A784-750EF77F9C1C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61894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DD3381E-9440-4857-A9B0-B5B1DCCB8AA5}" type="datetimeFigureOut">
              <a:rPr lang="it-IT" smtClean="0"/>
              <a:pPr>
                <a:defRPr/>
              </a:pPr>
              <a:t>29/03/2019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13DD543-38DE-4393-B4FD-934B461635BB}" type="slidenum">
              <a:rPr lang="it-IT" smtClean="0"/>
              <a:pPr>
                <a:defRPr/>
              </a:pPr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18514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mprensivolariano.edu.it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687194" y="1988840"/>
            <a:ext cx="7643813" cy="156966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it-IT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PIANO DI </a:t>
            </a:r>
            <a:r>
              <a:rPr lang="it-IT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MIGLIORAMENTO</a:t>
            </a:r>
            <a:endParaRPr lang="it-IT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2204623" y="476672"/>
            <a:ext cx="4608954" cy="116955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t-IT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I.C. LARIANO</a:t>
            </a:r>
          </a:p>
          <a:p>
            <a:pPr algn="ctr"/>
            <a:r>
              <a:rPr lang="it-IT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A.S. 2018/19 </a:t>
            </a:r>
            <a:endParaRPr lang="it-IT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518321"/>
            <a:ext cx="3459598" cy="25029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437112"/>
            <a:ext cx="1572790" cy="517304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918" y="836712"/>
            <a:ext cx="768645" cy="511498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649" y="764704"/>
            <a:ext cx="792023" cy="889158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076056" y="6021288"/>
            <a:ext cx="3528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Delibera del Collegio Docenti n</a:t>
            </a:r>
            <a:r>
              <a:rPr lang="it-IT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41 </a:t>
            </a:r>
            <a:r>
              <a:rPr lang="it-IT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del </a:t>
            </a:r>
            <a:r>
              <a:rPr lang="it-IT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27/03/2019</a:t>
            </a:r>
            <a:endParaRPr lang="it-IT" sz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6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450742" y="252352"/>
            <a:ext cx="8401050" cy="4389438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Font typeface="Wingdings 2" pitchFamily="18" charset="2"/>
              <a:buNone/>
              <a:defRPr/>
            </a:pPr>
            <a:r>
              <a:rPr lang="it-IT" sz="2800" dirty="0" smtClean="0"/>
              <a:t/>
            </a:r>
            <a:br>
              <a:rPr lang="it-IT" sz="2800" dirty="0" smtClean="0"/>
            </a:br>
            <a:endParaRPr lang="it-IT" sz="2800" dirty="0" smtClean="0"/>
          </a:p>
          <a:p>
            <a:pPr algn="ctr">
              <a:buFont typeface="Wingdings 2" pitchFamily="18" charset="2"/>
              <a:buNone/>
              <a:defRPr/>
            </a:pPr>
            <a:endParaRPr lang="it-IT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it-IT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MIGLIORARE I PROCESSI PER MIGLIORARE GLI ESITI </a:t>
            </a:r>
            <a:br>
              <a:rPr lang="it-IT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</a:br>
            <a:r>
              <a:rPr lang="it-IT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dalla Valutazione al Bilancio </a:t>
            </a:r>
            <a:r>
              <a:rPr lang="it-IT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sociale</a:t>
            </a:r>
          </a:p>
          <a:p>
            <a:pPr algn="ctr">
              <a:buFont typeface="Wingdings 2" pitchFamily="18" charset="2"/>
              <a:buNone/>
              <a:defRPr/>
            </a:pPr>
            <a:endParaRPr lang="it-IT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pic>
        <p:nvPicPr>
          <p:cNvPr id="5125" name="Immagine 8" descr="Autovalutazion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7079" y="3658146"/>
            <a:ext cx="1450975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magine 9" descr="cambiare-blog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38" y="3501181"/>
            <a:ext cx="2500313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magine 11" descr="LogoRAV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44" y="4153995"/>
            <a:ext cx="2854325" cy="1496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5652120" y="5650962"/>
            <a:ext cx="2867084" cy="74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76" indent="-265176" algn="ctr">
              <a:spcBef>
                <a:spcPts val="250"/>
              </a:spcBef>
              <a:buClr>
                <a:schemeClr val="accent1"/>
              </a:buClr>
              <a:buSzPct val="80000"/>
              <a:defRPr/>
            </a:pPr>
            <a:r>
              <a:rPr lang="it-IT" sz="20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F.S. </a:t>
            </a:r>
            <a:r>
              <a:rPr lang="it-IT" sz="2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PTOF</a:t>
            </a:r>
            <a:endParaRPr lang="it-IT" sz="2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  <a:p>
            <a:pPr marL="265176" indent="-265176" algn="ctr">
              <a:spcBef>
                <a:spcPts val="250"/>
              </a:spcBef>
              <a:buClr>
                <a:schemeClr val="accent1"/>
              </a:buClr>
              <a:buSzPct val="80000"/>
              <a:defRPr/>
            </a:pPr>
            <a:r>
              <a:rPr lang="it-IT" sz="2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Bianchi  Moira</a:t>
            </a:r>
            <a:endParaRPr lang="it-IT" sz="2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611560" y="77723"/>
            <a:ext cx="74168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Monitoraggio </a:t>
            </a:r>
            <a:r>
              <a:rPr lang="it-IT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intermedio </a:t>
            </a:r>
            <a:endParaRPr lang="it-IT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it-IT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PTOF  PDM</a:t>
            </a:r>
            <a:endParaRPr lang="it-IT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>
            <a:normAutofit/>
          </a:bodyPr>
          <a:lstStyle/>
          <a:p>
            <a:r>
              <a:rPr lang="it-IT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+mn-ea"/>
                <a:cs typeface="+mn-cs"/>
              </a:rPr>
              <a:t>IL PIANO </a:t>
            </a:r>
            <a:r>
              <a:rPr lang="it-IT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+mn-ea"/>
                <a:cs typeface="+mn-cs"/>
              </a:rPr>
              <a:t>DI MIGLIORAMENTO</a:t>
            </a:r>
          </a:p>
        </p:txBody>
      </p:sp>
      <p:graphicFrame>
        <p:nvGraphicFramePr>
          <p:cNvPr id="4" name="Diagramma 3"/>
          <p:cNvGraphicFramePr/>
          <p:nvPr>
            <p:extLst>
              <p:ext uri="{D42A27DB-BD31-4B8C-83A1-F6EECF244321}">
                <p14:modId xmlns:p14="http://schemas.microsoft.com/office/powerpoint/2010/main" val="365888843"/>
              </p:ext>
            </p:extLst>
          </p:nvPr>
        </p:nvGraphicFramePr>
        <p:xfrm>
          <a:off x="2267744" y="1786463"/>
          <a:ext cx="6480720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60037" y="5517232"/>
            <a:ext cx="86044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Dalle criticità del Rapporto di Autovalutazione all’ individuazione delle priorità e traguardi  della </a:t>
            </a:r>
            <a:r>
              <a:rPr lang="it-IT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Mission </a:t>
            </a:r>
            <a:r>
              <a:rPr lang="it-IT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della nostra scuola che sceglie le strategie del PDM nel Piano triennale dell’offerta formativa.</a:t>
            </a:r>
            <a:endParaRPr lang="it-IT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95536" y="2924944"/>
            <a:ext cx="34547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Dal RAV  alle </a:t>
            </a:r>
          </a:p>
          <a:p>
            <a:r>
              <a:rPr lang="it-IT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PRIORITA’  e </a:t>
            </a:r>
            <a:r>
              <a:rPr lang="it-IT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TRAGUARDI. </a:t>
            </a:r>
            <a:endParaRPr lang="it-IT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  <a:p>
            <a:r>
              <a:rPr lang="it-IT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Le Scelte </a:t>
            </a:r>
            <a:r>
              <a:rPr lang="it-IT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S</a:t>
            </a:r>
            <a:r>
              <a:rPr lang="it-IT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trategiche del</a:t>
            </a:r>
            <a:endParaRPr lang="it-IT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  <a:p>
            <a:r>
              <a:rPr lang="it-IT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PDM nel PTOF.</a:t>
            </a:r>
            <a:endParaRPr lang="it-IT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330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+mn-ea"/>
                <a:cs typeface="+mn-cs"/>
              </a:rPr>
              <a:t>PRIORITA’ E TRAGUARDI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539552" y="1545754"/>
            <a:ext cx="76328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32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La scelta delle priorità e degli obiettivi formativi del comma 7 della legge 107/15 scaturisce dall’analisi dei bisogni formativi dell’utenza, dal monitoraggio degli esiti scolastici e dagli esiti delle prove standardizzate nazionali. La scelta è coerente con le priorità desunte dal RAV.</a:t>
            </a:r>
            <a:endParaRPr lang="it-IT" sz="32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34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it-IT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+mn-ea"/>
                <a:cs typeface="+mn-cs"/>
              </a:rPr>
              <a:t>PRIORITA’ E TRAGUARDI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55576" y="1026602"/>
            <a:ext cx="7632848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Priorità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Miglioramento in matematica delle competenze di calcolo e di risoluzione </a:t>
            </a:r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dei problemi</a:t>
            </a:r>
            <a:r>
              <a:rPr lang="it-IT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it-IT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Traguardi</a:t>
            </a:r>
          </a:p>
          <a:p>
            <a:r>
              <a:rPr lang="it-IT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Diminuire il numero degli studenti che non raggiungono il livello base nelle </a:t>
            </a:r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prove interne</a:t>
            </a:r>
            <a:r>
              <a:rPr lang="it-IT" sz="15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748324" y="2970818"/>
            <a:ext cx="7632848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Priorità</a:t>
            </a:r>
          </a:p>
          <a:p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Miglioramento </a:t>
            </a:r>
            <a:r>
              <a:rPr lang="it-IT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 italiano delle competenze </a:t>
            </a:r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lessicali </a:t>
            </a:r>
            <a:r>
              <a:rPr lang="it-IT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 di comprensione del testo.</a:t>
            </a:r>
          </a:p>
          <a:p>
            <a:r>
              <a:rPr lang="it-IT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Traguardi</a:t>
            </a:r>
          </a:p>
          <a:p>
            <a:r>
              <a:rPr lang="it-IT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Diminuire il numero degli studenti che non raggiungono il livello base nelle </a:t>
            </a:r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prove  interne</a:t>
            </a:r>
            <a:r>
              <a:rPr lang="it-IT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it-IT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62650" y="4918809"/>
            <a:ext cx="7632848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Priorità</a:t>
            </a:r>
          </a:p>
          <a:p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Implementare </a:t>
            </a:r>
            <a:r>
              <a:rPr lang="it-IT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 competenze di base delle tecnologie dell'informazione e </a:t>
            </a:r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della comunicazione</a:t>
            </a:r>
            <a:r>
              <a:rPr lang="it-IT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it-IT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Traguardi</a:t>
            </a:r>
          </a:p>
          <a:p>
            <a:r>
              <a:rPr lang="it-IT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Ampliare l'utilizzo di strumenti informatici finalizzato alla ricerca di informazioni </a:t>
            </a:r>
            <a:r>
              <a:rPr lang="it-IT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 alla </a:t>
            </a:r>
            <a:r>
              <a:rPr lang="it-IT" b="1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costruzione del proprio percorso formativo.</a:t>
            </a:r>
          </a:p>
        </p:txBody>
      </p:sp>
    </p:spTree>
    <p:extLst>
      <p:ext uri="{BB962C8B-B14F-4D97-AF65-F5344CB8AC3E}">
        <p14:creationId xmlns:p14="http://schemas.microsoft.com/office/powerpoint/2010/main" val="72463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346583" y="1196752"/>
            <a:ext cx="8450839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t-IT" sz="8000" b="1" cap="none" spc="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PERCORSO DEL </a:t>
            </a:r>
          </a:p>
          <a:p>
            <a:pPr algn="ctr"/>
            <a:r>
              <a:rPr lang="it-IT" sz="8000" b="1" cap="none" spc="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PDM</a:t>
            </a:r>
            <a:endParaRPr lang="it-IT" sz="8000" b="1" cap="none" spc="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reccia in giù 4"/>
          <p:cNvSpPr/>
          <p:nvPr/>
        </p:nvSpPr>
        <p:spPr>
          <a:xfrm>
            <a:off x="3563888" y="4005064"/>
            <a:ext cx="2016224" cy="2232248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4121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21196" y="260648"/>
            <a:ext cx="8229600" cy="1143000"/>
          </a:xfrm>
        </p:spPr>
        <p:txBody>
          <a:bodyPr>
            <a:normAutofit/>
          </a:bodyPr>
          <a:lstStyle/>
          <a:p>
            <a:r>
              <a:rPr lang="it-IT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+mn-ea"/>
                <a:cs typeface="+mn-cs"/>
              </a:rPr>
              <a:t>PROCESSI DI INNOVAZIONE DIDATTICA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179512" y="3140968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Il percorso prevede l'attivazione di diversi obiettivi di processo finalizzati </a:t>
            </a:r>
            <a:r>
              <a:rPr lang="it-IT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al raggiungimento </a:t>
            </a:r>
            <a:r>
              <a:rPr lang="it-IT" sz="3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dei traguardi. </a:t>
            </a:r>
          </a:p>
        </p:txBody>
      </p:sp>
      <p:sp>
        <p:nvSpPr>
          <p:cNvPr id="6" name="Freccia in giù 5"/>
          <p:cNvSpPr/>
          <p:nvPr/>
        </p:nvSpPr>
        <p:spPr>
          <a:xfrm>
            <a:off x="3779912" y="1412776"/>
            <a:ext cx="1368152" cy="1584176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7" name="Freccia in giù 6"/>
          <p:cNvSpPr/>
          <p:nvPr/>
        </p:nvSpPr>
        <p:spPr>
          <a:xfrm>
            <a:off x="3779912" y="4797152"/>
            <a:ext cx="1368152" cy="1584176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7536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467544" y="2862064"/>
            <a:ext cx="8229600" cy="1143000"/>
          </a:xfrm>
        </p:spPr>
        <p:txBody>
          <a:bodyPr>
            <a:noAutofit/>
          </a:bodyPr>
          <a:lstStyle/>
          <a:p>
            <a:r>
              <a:rPr lang="it-IT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+mn-ea"/>
                <a:cs typeface="+mn-cs"/>
              </a:rPr>
              <a:t>OBIETTIVI DI PROCESSO COLLEGATI   AL PERCORSO </a:t>
            </a:r>
            <a:endParaRPr lang="it-IT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019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CURRICOLO, PROGETTAZIONE E VALUTAZIONE</a:t>
            </a:r>
            <a:b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755576" y="1765265"/>
            <a:ext cx="7632848" cy="2862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Obiettivi: </a:t>
            </a:r>
          </a:p>
          <a:p>
            <a:pPr marL="285750" indent="-285750">
              <a:buFontTx/>
              <a:buChar char="-"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Completamento del curricolo verticale relativamente alle competenze chiave europee </a:t>
            </a:r>
          </a:p>
          <a:p>
            <a:pPr marL="285750" indent="-285750">
              <a:buFontTx/>
              <a:buChar char="-"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Monitorare per migliorare gli indicatori comuni di valutazione per tutte le discipline</a:t>
            </a:r>
          </a:p>
          <a:p>
            <a:pPr marL="285750" indent="-285750">
              <a:buFontTx/>
              <a:buChar char="-"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Monitorare i nuovi modelli per la progettazione e migliorare</a:t>
            </a: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il monitoraggio delle attività di ampliamento in linea con il curricolo d’istituto</a:t>
            </a:r>
          </a:p>
          <a:p>
            <a:pPr marL="285750" indent="-285750">
              <a:buFontTx/>
              <a:buChar char="-"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Elaborazione di unità di apprendimento per classi parallele con prove di verifica autentiche.</a:t>
            </a:r>
            <a:endParaRPr lang="it-IT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621732"/>
            <a:ext cx="1426588" cy="1615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142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it-IT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ZIONI </a:t>
            </a:r>
            <a: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ATTUATE</a:t>
            </a:r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it-IT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Area del processo:</a:t>
            </a:r>
            <a:r>
              <a:rPr lang="it-IT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Curricolo, progettazione e valutazione</a:t>
            </a:r>
            <a:endParaRPr lang="it-IT" sz="3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726379" y="1613699"/>
            <a:ext cx="7632848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Completamento del curricolo verticale relativamente alle competenze chiave europee: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Aggiornamento  delle competenze chiave / Consiglio Europeo 22/05/2018.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Riunione di dipartimento verticale/ elaborazione delle rubriche di valutazione per competenze.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Unificato il curricolo di Cittadinanza e Costituzione, elaborato nello scorso anno scolastico.</a:t>
            </a:r>
          </a:p>
          <a:p>
            <a:pPr marL="285750" indent="-285750">
              <a:buFontTx/>
              <a:buChar char="-"/>
            </a:pPr>
            <a:endParaRPr lang="it-IT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713594" y="4183920"/>
            <a:ext cx="7632848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Monitorare per migliorare gli indicatori comuni di valutazione per tutte le discipline: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Pianificazione INVALSI scuola primaria  e secondaria di I grado.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Erogazione delle prove in ingresso e intermedie condivise per classi parallele.</a:t>
            </a:r>
          </a:p>
        </p:txBody>
      </p:sp>
    </p:spTree>
    <p:extLst>
      <p:ext uri="{BB962C8B-B14F-4D97-AF65-F5344CB8AC3E}">
        <p14:creationId xmlns:p14="http://schemas.microsoft.com/office/powerpoint/2010/main" val="107924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726379" y="865743"/>
            <a:ext cx="7632848" cy="313932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Monitorare i nuovi modelli per la progettazione e migliorare</a:t>
            </a: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il monitoraggio delle attività di ampliamento in linea con il curricolo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d’istituto: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Migliorati i moduli per la progettazione/presentazione educativo-didattica.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Modulistica nuova: verbali di commissioni, piano di lavoro FS, moduli monitoraggio intermedio, scheda rivelazione BES.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Avviata la predisposizione questionari  Applicazione </a:t>
            </a: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oduli Google.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Avviati progetti curricolari e extracurricolari, PNSD e in collaborazione con il territorio.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Disputate le gare  finali regionali di Problem Solving .</a:t>
            </a:r>
            <a:endParaRPr lang="it-IT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endParaRPr lang="it-IT" b="1" dirty="0">
              <a:solidFill>
                <a:srgbClr val="1F497D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713594" y="4593902"/>
            <a:ext cx="763284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Elaborazione di unità di apprendimento per classi parallele con prove di verifica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autentiche: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Azione prevista ma non ancora avviata</a:t>
            </a:r>
            <a:endParaRPr lang="it-IT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68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AMBIENTE DI APPRENDIMENTO</a:t>
            </a:r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755576" y="2134597"/>
            <a:ext cx="763284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Obiettivo:</a:t>
            </a:r>
          </a:p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Potenziamento delle dotazioni tecnologiche nelle aule scolastiche.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965548"/>
            <a:ext cx="1426588" cy="1615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584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AZIONI ATTUATE</a:t>
            </a:r>
            <a:b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it-IT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Area del processo: Ambiente di apprendimento</a:t>
            </a:r>
            <a:endParaRPr lang="it-IT" sz="3100" dirty="0">
              <a:solidFill>
                <a:srgbClr val="FF0000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79512" y="1844824"/>
            <a:ext cx="8712968" cy="39703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Potenziamento </a:t>
            </a:r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delle dotazioni tecnologiche nelle aule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scolastiche:                                       </a:t>
            </a:r>
            <a:r>
              <a:rPr lang="it-IT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UDA promosse dal  MIUR Ora Del Code e Safer Internet Day </a:t>
            </a: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coinvolgimento della comunità scolastica-educante e acquisto materiale Coding.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-Laboratori a cadenza giornaliera per gli alunni della scuola secondaria di I grado.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-Pausa Didattica con attività di recupero e potenziamento/supporto TIC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-Modifiche grafiche e tecniche al sito web dell’istituto.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-Installazione PC per le LIM  e ampliamento wireless nei plessi «L.Da Vinci» e «G. Galilei» in accordo con il comune di Lariano.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-Installazione e aggiornamento di nuovi software  informatici: Chrome,Adblock, Plus , Office.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-Passaggio dal dominio  «it»  al dominio   «edu.it»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-Partecipazione nella scuola primaria al progetto «Leggimi ancora» in webinar di Giunti scuola.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-Adesione al corso di «Dislessia Amica» dell’AID.</a:t>
            </a:r>
          </a:p>
        </p:txBody>
      </p:sp>
    </p:spTree>
    <p:extLst>
      <p:ext uri="{BB962C8B-B14F-4D97-AF65-F5344CB8AC3E}">
        <p14:creationId xmlns:p14="http://schemas.microsoft.com/office/powerpoint/2010/main" val="377412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it-IT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CONTINUITA’ E ORIENTAMENTO</a:t>
            </a:r>
            <a:br>
              <a:rPr lang="it-IT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83568" y="2156663"/>
            <a:ext cx="7632848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Obiettivi:</a:t>
            </a:r>
          </a:p>
          <a:p>
            <a:pPr marL="285750" indent="-285750">
              <a:buFontTx/>
              <a:buChar char="-"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Predisposizione di questionari volti a comprendere il metodo di studio degli studenti in chiave orientativa.</a:t>
            </a:r>
          </a:p>
          <a:p>
            <a:pPr marL="285750" indent="-285750">
              <a:buFontTx/>
              <a:buChar char="-"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Attivazione di forme di tutoraggio per gli alunni in difficoltà.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417" y="3356992"/>
            <a:ext cx="2343679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760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AZIONI ATTUATE</a:t>
            </a:r>
            <a:b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it-IT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Area del processo: Continuità e orientamento</a:t>
            </a:r>
            <a:endParaRPr lang="it-IT" sz="3100" dirty="0">
              <a:solidFill>
                <a:srgbClr val="FF0000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683568" y="2383720"/>
            <a:ext cx="7632848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Predisposizione </a:t>
            </a:r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 questionari volti a comprendere il metodo di studio degli studenti in chiave orientativa:</a:t>
            </a:r>
          </a:p>
          <a:p>
            <a:pPr algn="just"/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Formulazione, somministrazione e tabulazione dei test classi III.</a:t>
            </a:r>
          </a:p>
          <a:p>
            <a:pPr algn="just"/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-Restituzione e condivisione dei risultati dei test orientativi nei consigli di classe.</a:t>
            </a:r>
          </a:p>
          <a:p>
            <a:pPr algn="just"/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Progetto Continuità per il corrente anno scolastico, classi IV/alunni infanzia.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83568" y="4509120"/>
            <a:ext cx="7632848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Attivazione di forme di tutoraggio per gli alunni in difficoltà:</a:t>
            </a:r>
          </a:p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Gestione della continuità in 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uscita.</a:t>
            </a:r>
            <a:endParaRPr lang="it-IT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-Sono </a:t>
            </a: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previsti incontri di raccordo a fine anno per un efficace passaggio da un ordine di scuola 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all’altro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it-IT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372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OPEN DAY</a:t>
            </a:r>
            <a:endParaRPr lang="it-IT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439" y="0"/>
            <a:ext cx="4837122" cy="6858000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899592" y="836712"/>
            <a:ext cx="6840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</a:p>
          <a:p>
            <a:r>
              <a:rPr lang="it-IT" sz="8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it-IT" sz="8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it-IT" sz="8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it-IT" sz="8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it-IT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endParaRPr lang="it-IT" sz="8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7308304" y="1556792"/>
            <a:ext cx="6840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</a:p>
          <a:p>
            <a:r>
              <a:rPr lang="it-IT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r>
              <a:rPr lang="it-IT" sz="8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</a:p>
          <a:p>
            <a:endParaRPr lang="it-IT" sz="8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30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it-IT" sz="4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ORIENTAMENTO STRATEGICO E ORGANIZZAZIONE DELLA SCUOLA</a:t>
            </a:r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755576" y="2793702"/>
            <a:ext cx="763284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Obiettivo:</a:t>
            </a:r>
          </a:p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Individuazione di figure di riferimento per il coordinamento della progettazione educativa e didattica.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829644"/>
            <a:ext cx="1426588" cy="1615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218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AZIONI ATTUATE</a:t>
            </a:r>
            <a:b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it-IT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Area del processo: orientamento strategico e organizzazione della scuola</a:t>
            </a:r>
            <a:endParaRPr lang="it-IT" sz="3100" dirty="0">
              <a:solidFill>
                <a:srgbClr val="FF0000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755576" y="2150854"/>
            <a:ext cx="7632848" cy="313932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Individuazione di figure di riferimento per il coordinamento della progettazione educativa e didattica: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Individuati in sede collegiale  le FS, gruppi di lavoro e nuove figure di sistema quali: coordinatore della scuola dell’infanzia, referente per la formazione e referente per la sicurezza.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Individuate la FS continuità e la FS orientamento.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Apertura pomeridiana di diversi plessi per lo svolgimento dei progetti extracurricolari.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Condivisione della palestra della scuola secondaria di I grado per il progetto «Sport di classe»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Uscite didattiche e campi scuola.</a:t>
            </a:r>
          </a:p>
        </p:txBody>
      </p:sp>
    </p:spTree>
    <p:extLst>
      <p:ext uri="{BB962C8B-B14F-4D97-AF65-F5344CB8AC3E}">
        <p14:creationId xmlns:p14="http://schemas.microsoft.com/office/powerpoint/2010/main" val="216058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SVILUPPO E VALORIZZAZIONE DELLE RISORSE UMANE</a:t>
            </a:r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755576" y="2361654"/>
            <a:ext cx="763284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Obiettivo:</a:t>
            </a:r>
          </a:p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Potenziamento delle iniziative di formazione del personale in ambito metodologico-didattico.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469604"/>
            <a:ext cx="1426588" cy="1615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218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AZIONI ATTUATE</a:t>
            </a:r>
            <a:b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it-IT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Area del processo: sviluppo e valorizzazione delle risorse umane</a:t>
            </a:r>
            <a:endParaRPr lang="it-IT" sz="3100" dirty="0">
              <a:solidFill>
                <a:srgbClr val="FF0000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683568" y="2065471"/>
            <a:ext cx="7704856" cy="369331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it-IT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Potenziamento </a:t>
            </a:r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delle iniziative di formazione del personale in ambito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metodologico-didattico:</a:t>
            </a:r>
            <a:endParaRPr lang="it-IT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Erogato dall’A.D. il corso base per l’utilizzo del R.E. 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Progetto di alfabetizzazione della lingua francese «Nous parlons français» per la scuola primaria.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Corso di lingua Inglese «Trinity» per la scuola primaria e secondaria di I grado.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Allestita una mostra d’arte con sculture in legno d’ulivo aperta al pubblico.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Partecipazioni e </a:t>
            </a: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adesioni del personale 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docente ad iniziative di aggiornamento della rete di ambito 15.</a:t>
            </a:r>
          </a:p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it-IT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39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908720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INTEGRAZIONE CON IL TERRITORIO E RAPPORTI CON LE FAMIGLIE</a:t>
            </a:r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755576" y="2420888"/>
            <a:ext cx="763284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Obiettivi:</a:t>
            </a:r>
          </a:p>
          <a:p>
            <a:pPr marL="285750" indent="-285750">
              <a:buFontTx/>
              <a:buChar char="-"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Formalizzazione di accordi e intese con i soggetti del territorio.</a:t>
            </a:r>
          </a:p>
          <a:p>
            <a:pPr marL="285750" indent="-285750">
              <a:buFontTx/>
              <a:buChar char="-"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Organizzazione di interventi informativi/formativi per le famiglie.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56992"/>
            <a:ext cx="1426588" cy="1615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218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84909" y="62100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AZIONI ATTUATE</a:t>
            </a:r>
            <a:br>
              <a:rPr lang="it-IT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it-IT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Area del processo: </a:t>
            </a:r>
            <a:r>
              <a:rPr lang="it-IT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Integrazione col territorio e rapporti con le famiglie 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83568" y="2588711"/>
            <a:ext cx="7704856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it-IT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Organizzazione di interventi informativi/formativi per le famiglie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it-IT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Aperto il R.E. per le famiglie della scuola secondaria di I grado.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Migliorato il sito web </a:t>
            </a: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http://www.comprensivolariano.edu.it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per un’ interfaccia comunicativa efficiente ed efficace per le famiglie, sia per le iscrizioni online  sia per le informazioni riguardo l’offerta formativa.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Open Day</a:t>
            </a: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it-IT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it-IT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94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683568" y="548680"/>
            <a:ext cx="7704856" cy="563231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it-IT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it-IT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Formalizzazione di accordi e intese con i soggetti del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territorio:</a:t>
            </a:r>
            <a:endParaRPr lang="it-IT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-Collaborazione dell’equipe  multidisciplinari con l’ASL di competenza per la realizzazione degli obiettivi previsti nei PEI /riunioni di GLHO.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-Collaborazione della ASL Roma 6 per l’attuazione del progetto «Unplugged».</a:t>
            </a:r>
          </a:p>
          <a:p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it-IT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Accordo alla rete interregionale «Valutazione in progress».</a:t>
            </a:r>
          </a:p>
          <a:p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Collaborazione con l’Università degli Studi «Roma Tre» per il progetto «Vorrei ma non posto». 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Partecipazione al concorso nazionale  dell’associazione culturale/ONG PRO.DO.C.S  in collaborazione con UNICRI.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artecipazione della scuola ad iniziative dell’amministrazione comunale o di associazioni.</a:t>
            </a:r>
          </a:p>
          <a:p>
            <a:pPr marL="285750" indent="-285750">
              <a:buFontTx/>
              <a:buChar char="-"/>
            </a:pPr>
            <a:r>
              <a:rPr lang="it-IT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oinvolgimento del Comune e delle associazioni del territorio nella progettazione del PTOF: concorso «Ferdinando Tamburlani», «Ambientiadi», «Scout», «Sismalab», «Educazione alla affettività e alla sessualità».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Incontri con  l’asilo nido «Rombo Tondo» in continuità con la scuola dell’infanzia.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Partecipazione a diversi tornei sportivi.</a:t>
            </a:r>
          </a:p>
          <a:p>
            <a:pPr marL="285750" indent="-285750">
              <a:buFontTx/>
              <a:buChar char="-"/>
            </a:pPr>
            <a:endParaRPr lang="it-IT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it-IT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56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421196" y="260648"/>
            <a:ext cx="8229600" cy="1143000"/>
          </a:xfrm>
        </p:spPr>
        <p:txBody>
          <a:bodyPr>
            <a:normAutofit/>
          </a:bodyPr>
          <a:lstStyle/>
          <a:p>
            <a:r>
              <a:rPr lang="it-IT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+mn-ea"/>
                <a:cs typeface="+mn-cs"/>
              </a:rPr>
              <a:t>ATTIVITA’ PREVISTE NEL PERCORSO</a:t>
            </a:r>
            <a:endParaRPr lang="it-IT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ea typeface="+mn-ea"/>
              <a:cs typeface="+mn-cs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611560" y="3123100"/>
            <a:ext cx="2471642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Progetti di arricchimento dell’offerta formativa</a:t>
            </a:r>
            <a:endParaRPr lang="it-IT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235602" y="3123100"/>
            <a:ext cx="2471642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Aggiornamento</a:t>
            </a:r>
          </a:p>
          <a:p>
            <a:pPr algn="ctr"/>
            <a:r>
              <a:rPr lang="it-IT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it-IT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 personale </a:t>
            </a:r>
          </a:p>
          <a:p>
            <a:pPr algn="ctr"/>
            <a:r>
              <a:rPr lang="it-IT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it-IT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ella comunità educante</a:t>
            </a:r>
            <a:endParaRPr lang="it-IT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5868144" y="3123100"/>
            <a:ext cx="2952328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Attività dipartimentale per la condivisione del curricolo d’istituto</a:t>
            </a:r>
            <a:endParaRPr lang="it-IT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reccia a sinistra 7"/>
          <p:cNvSpPr/>
          <p:nvPr/>
        </p:nvSpPr>
        <p:spPr>
          <a:xfrm rot="18618920">
            <a:off x="2015391" y="1775906"/>
            <a:ext cx="1743467" cy="484632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9" name="Freccia a sinistra 8"/>
          <p:cNvSpPr/>
          <p:nvPr/>
        </p:nvSpPr>
        <p:spPr>
          <a:xfrm rot="16200000">
            <a:off x="3512819" y="1846046"/>
            <a:ext cx="1743467" cy="484632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0" name="Freccia a sinistra 9"/>
          <p:cNvSpPr/>
          <p:nvPr/>
        </p:nvSpPr>
        <p:spPr>
          <a:xfrm rot="13757781">
            <a:off x="4892286" y="1773317"/>
            <a:ext cx="1743467" cy="484632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611560" y="5085184"/>
            <a:ext cx="2471642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Conclusione dell’attività:</a:t>
            </a:r>
          </a:p>
          <a:p>
            <a:pPr algn="ctr"/>
            <a:r>
              <a:rPr lang="it-IT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01/06/2019</a:t>
            </a:r>
            <a:endParaRPr lang="it-IT" sz="1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3235602" y="5097596"/>
            <a:ext cx="2471642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Conclusione dell’attività:</a:t>
            </a:r>
          </a:p>
          <a:p>
            <a:pPr algn="ctr"/>
            <a:r>
              <a:rPr lang="it-IT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01/06/2022</a:t>
            </a:r>
            <a:endParaRPr lang="it-IT" sz="1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868144" y="5097596"/>
            <a:ext cx="2952328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Conclusione dell’attività:</a:t>
            </a:r>
          </a:p>
          <a:p>
            <a:pPr algn="ctr"/>
            <a:r>
              <a:rPr lang="it-IT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01/06/2019</a:t>
            </a:r>
            <a:endParaRPr lang="it-IT" sz="1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72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421196" y="260648"/>
            <a:ext cx="8229600" cy="1143000"/>
          </a:xfrm>
        </p:spPr>
        <p:txBody>
          <a:bodyPr>
            <a:normAutofit/>
          </a:bodyPr>
          <a:lstStyle/>
          <a:p>
            <a:r>
              <a:rPr lang="it-IT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ea typeface="+mn-ea"/>
                <a:cs typeface="+mn-cs"/>
              </a:rPr>
              <a:t>RISULTATI  ATTESI</a:t>
            </a:r>
            <a:endParaRPr lang="it-IT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ea typeface="+mn-ea"/>
              <a:cs typeface="+mn-cs"/>
            </a:endParaRPr>
          </a:p>
        </p:txBody>
      </p:sp>
      <p:graphicFrame>
        <p:nvGraphicFramePr>
          <p:cNvPr id="7" name="Diagramma 6"/>
          <p:cNvGraphicFramePr/>
          <p:nvPr>
            <p:extLst>
              <p:ext uri="{D42A27DB-BD31-4B8C-83A1-F6EECF244321}">
                <p14:modId xmlns:p14="http://schemas.microsoft.com/office/powerpoint/2010/main" val="3717982787"/>
              </p:ext>
            </p:extLst>
          </p:nvPr>
        </p:nvGraphicFramePr>
        <p:xfrm>
          <a:off x="251520" y="548680"/>
          <a:ext cx="871296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759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843808" y="476672"/>
            <a:ext cx="3108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t-IT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MISSION</a:t>
            </a:r>
            <a:endParaRPr lang="it-IT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539552" y="1412776"/>
            <a:ext cx="77768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Nella nostra scuola vogliamo scoprire e affinare le </a:t>
            </a:r>
            <a:r>
              <a:rPr lang="it-IT" sz="36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inclinazioni </a:t>
            </a:r>
            <a:r>
              <a:rPr lang="it-IT" sz="3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 le </a:t>
            </a:r>
            <a:r>
              <a:rPr lang="it-IT" sz="36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capacità </a:t>
            </a:r>
            <a:r>
              <a:rPr lang="it-IT" sz="3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di ogni alunno affinché egli possa un giorno parlare il linguaggio della testa, del cuore e delle mani. </a:t>
            </a:r>
            <a:r>
              <a:rPr lang="it-IT" sz="36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Accogliere, formare, orientare tra esperienza e innovazione.</a:t>
            </a:r>
            <a:endParaRPr lang="it-IT" sz="3600" b="1" i="1" u="sng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539552" y="5589240"/>
            <a:ext cx="8280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Dalla sezione del PTOF  2018/2019 «Le scelte strategiche»</a:t>
            </a:r>
            <a:endParaRPr lang="it-IT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66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1169</TotalTime>
  <Words>1288</Words>
  <Application>Microsoft Office PowerPoint</Application>
  <PresentationFormat>Presentazione su schermo (4:3)</PresentationFormat>
  <Paragraphs>157</Paragraphs>
  <Slides>26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27" baseType="lpstr">
      <vt:lpstr>Tema di Office</vt:lpstr>
      <vt:lpstr>Presentazione standard di PowerPoint</vt:lpstr>
      <vt:lpstr>Presentazione standard di PowerPoint</vt:lpstr>
      <vt:lpstr>IL PIANO DI MIGLIORAMENTO</vt:lpstr>
      <vt:lpstr>PRIORITA’ E TRAGUARDI</vt:lpstr>
      <vt:lpstr>PRIORITA’ E TRAGUARDI </vt:lpstr>
      <vt:lpstr>Presentazione standard di PowerPoint</vt:lpstr>
      <vt:lpstr>PROCESSI DI INNOVAZIONE DIDATTICA</vt:lpstr>
      <vt:lpstr>OBIETTIVI DI PROCESSO COLLEGATI   AL PERCORSO </vt:lpstr>
      <vt:lpstr>CURRICOLO, PROGETTAZIONE E VALUTAZIONE </vt:lpstr>
      <vt:lpstr>AZIONI ATTUATE  Area del processo: Curricolo, progettazione e valutazione</vt:lpstr>
      <vt:lpstr>Presentazione standard di PowerPoint</vt:lpstr>
      <vt:lpstr>  AMBIENTE DI APPRENDIMENTO </vt:lpstr>
      <vt:lpstr>AZIONI ATTUATE Area del processo: Ambiente di apprendimento</vt:lpstr>
      <vt:lpstr>CONTINUITA’ E ORIENTAMENTO </vt:lpstr>
      <vt:lpstr>AZIONI ATTUATE Area del processo: Continuità e orientamento</vt:lpstr>
      <vt:lpstr>OPEN DAY</vt:lpstr>
      <vt:lpstr>ORIENTAMENTO STRATEGICO E ORGANIZZAZIONE DELLA SCUOLA </vt:lpstr>
      <vt:lpstr>AZIONI ATTUATE Area del processo: orientamento strategico e organizzazione della scuola</vt:lpstr>
      <vt:lpstr>SVILUPPO E VALORIZZAZIONE DELLE RISORSE UMANE </vt:lpstr>
      <vt:lpstr>AZIONI ATTUATE Area del processo: sviluppo e valorizzazione delle risorse umane</vt:lpstr>
      <vt:lpstr>INTEGRAZIONE CON IL TERRITORIO E RAPPORTI CON LE FAMIGLIE </vt:lpstr>
      <vt:lpstr>AZIONI ATTUATE Area del processo: Integrazione col territorio e rapporti con le famiglie </vt:lpstr>
      <vt:lpstr>Presentazione standard di PowerPoint</vt:lpstr>
      <vt:lpstr>ATTIVITA’ PREVISTE NEL PERCORSO</vt:lpstr>
      <vt:lpstr>RISULTATI  ATTESI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Bianchi Moira</cp:lastModifiedBy>
  <cp:revision>118</cp:revision>
  <cp:lastPrinted>2017-10-10T13:43:16Z</cp:lastPrinted>
  <dcterms:created xsi:type="dcterms:W3CDTF">2016-11-30T13:13:51Z</dcterms:created>
  <dcterms:modified xsi:type="dcterms:W3CDTF">2019-03-29T20:27:01Z</dcterms:modified>
</cp:coreProperties>
</file>